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A0000"/>
    <a:srgbClr val="5A5A5A"/>
    <a:srgbClr val="612A0F"/>
    <a:srgbClr val="3D1A09"/>
    <a:srgbClr val="00518E"/>
    <a:srgbClr val="5A2D65"/>
    <a:srgbClr val="743A82"/>
    <a:srgbClr val="853A15"/>
    <a:srgbClr val="007033"/>
    <a:srgbClr val="BD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1056;&#1072;&#1073;&#1086;&#1095;&#1080;&#1081;%20&#1089;&#1090;&#1086;&#1083;\&#1047;&#1041;&#1040;&#1056;&#1040;&#104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barazh-library.com.ua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501122" cy="6286543"/>
          </a:xfrm>
        </p:spPr>
        <p:txBody>
          <a:bodyPr>
            <a:normAutofit fontScale="90000"/>
          </a:bodyPr>
          <a:lstStyle/>
          <a:p>
            <a:pPr marL="4748213" indent="-1588"/>
            <a:r>
              <a:rPr lang="uk-UA" sz="6000" b="1" i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6000" b="1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6000" b="1" i="1" dirty="0" smtClean="0">
                <a:solidFill>
                  <a:srgbClr val="007A37"/>
                </a:solidFill>
                <a:latin typeface="Monotype Corsiva" pitchFamily="66" charset="0"/>
                <a:cs typeface="Times New Roman" pitchFamily="18" charset="0"/>
              </a:rPr>
              <a:t>Збараж …</a:t>
            </a:r>
            <a:r>
              <a:rPr lang="uk-UA" sz="60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4000" b="1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Ця назва звучить як пісня, як музика. У ньому ніжність, краса, урочистість, якесь сяйво і щось щемливе, радісно тепле…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Documents and Settings\Administrator\Рабочий стол\ФОТО Посіб\SHTAMP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472" y="357166"/>
            <a:ext cx="4443126" cy="6241275"/>
          </a:xfrm>
          <a:prstGeom prst="rect">
            <a:avLst/>
          </a:prstGeom>
          <a:noFill/>
        </p:spPr>
      </p:pic>
      <p:pic>
        <p:nvPicPr>
          <p:cNvPr id="5" name="ЗБАРА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54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946525"/>
            <a:r>
              <a:rPr lang="uk-UA" sz="4800" b="1" i="1" dirty="0" smtClean="0">
                <a:solidFill>
                  <a:srgbClr val="5A2D65"/>
                </a:solidFill>
                <a:latin typeface="Times New Roman" pitchFamily="18" charset="0"/>
                <a:cs typeface="Times New Roman" pitchFamily="18" charset="0"/>
              </a:rPr>
              <a:t>Про  негаснучий факел просвітництва  у  Збаражі зібрані матеріали  у сьомому  розділі.</a:t>
            </a:r>
            <a:endParaRPr lang="ru-RU" sz="4800" b="1" i="1" dirty="0">
              <a:solidFill>
                <a:srgbClr val="5A2D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090" t="7389" r="9192" b="7635"/>
          <a:stretch>
            <a:fillRect/>
          </a:stretch>
        </p:blipFill>
        <p:spPr bwMode="auto">
          <a:xfrm>
            <a:off x="428596" y="1571612"/>
            <a:ext cx="34290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017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3856038" indent="90488"/>
            <a:r>
              <a:rPr lang="uk-UA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  <a:t>У восьмому та дев’ятому розділах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>«Видатні люди Збаража» </a:t>
            </a:r>
            <a:r>
              <a:rPr lang="uk-UA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>«Почесні громадяни  м. Збараж» </a:t>
            </a:r>
            <a:r>
              <a:rPr lang="uk-UA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  <a:t>розміщено інформацію про людей різних професій, які своєю працею внесли гідний вклад у розвиток міста.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0446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1647827" cy="224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500306"/>
            <a:ext cx="1714512" cy="217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000108"/>
            <a:ext cx="1500198" cy="217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00306"/>
            <a:ext cx="1571636" cy="201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286256"/>
            <a:ext cx="17025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 r="4000"/>
          <a:stretch>
            <a:fillRect/>
          </a:stretch>
        </p:blipFill>
        <p:spPr bwMode="auto">
          <a:xfrm>
            <a:off x="2428860" y="4357694"/>
            <a:ext cx="1714512" cy="204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3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У наступному розділі можна ознайомитися з видатними людьми </a:t>
            </a:r>
            <a:r>
              <a:rPr lang="uk-UA" sz="36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які побували у нашому краї.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092" t="1" r="18180"/>
          <a:stretch>
            <a:fillRect/>
          </a:stretch>
        </p:blipFill>
        <p:spPr bwMode="auto">
          <a:xfrm>
            <a:off x="6643702" y="4500570"/>
            <a:ext cx="228601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00474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r="10937" b="9374"/>
          <a:stretch>
            <a:fillRect/>
          </a:stretch>
        </p:blipFill>
        <p:spPr bwMode="auto">
          <a:xfrm>
            <a:off x="0" y="4350141"/>
            <a:ext cx="1785918" cy="25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0"/>
            <a:ext cx="185738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 t="5277"/>
          <a:stretch>
            <a:fillRect/>
          </a:stretch>
        </p:blipFill>
        <p:spPr bwMode="auto">
          <a:xfrm>
            <a:off x="4643438" y="4286255"/>
            <a:ext cx="1785950" cy="25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 b="4256"/>
          <a:stretch>
            <a:fillRect/>
          </a:stretch>
        </p:blipFill>
        <p:spPr bwMode="auto">
          <a:xfrm>
            <a:off x="4786314" y="0"/>
            <a:ext cx="176213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 b="21187"/>
          <a:stretch>
            <a:fillRect/>
          </a:stretch>
        </p:blipFill>
        <p:spPr bwMode="auto">
          <a:xfrm>
            <a:off x="2357422" y="0"/>
            <a:ext cx="217293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 l="12915"/>
          <a:stretch>
            <a:fillRect/>
          </a:stretch>
        </p:blipFill>
        <p:spPr bwMode="auto">
          <a:xfrm>
            <a:off x="1928794" y="4714884"/>
            <a:ext cx="249166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94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8000" t="2000" r="5000" b="3000"/>
          <a:stretch>
            <a:fillRect/>
          </a:stretch>
        </p:blipFill>
        <p:spPr bwMode="auto">
          <a:xfrm rot="5400000" flipV="1">
            <a:off x="1107281" y="-1134412"/>
            <a:ext cx="6858000" cy="912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6190"/>
          </a:xfrm>
          <a:noFill/>
        </p:spPr>
        <p:txBody>
          <a:bodyPr>
            <a:norm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Про життєві та творчі шляхи літераторів Збаража розповідає останній розділ «Ім’я в літературі».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286016" cy="250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8109" t="2169"/>
          <a:stretch>
            <a:fillRect/>
          </a:stretch>
        </p:blipFill>
        <p:spPr bwMode="auto">
          <a:xfrm>
            <a:off x="6500826" y="3000372"/>
            <a:ext cx="1928826" cy="221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41608"/>
            <a:ext cx="2071702" cy="239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5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61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5A2D65"/>
                </a:solidFill>
                <a:latin typeface="Times New Roman" pitchFamily="18" charset="0"/>
                <a:cs typeface="Times New Roman" pitchFamily="18" charset="0"/>
              </a:rPr>
              <a:t>Даний посібник містить матеріали які знаходяться у фонді Збаразької центральної бібліотеки.</a:t>
            </a:r>
            <a:r>
              <a:rPr lang="ru-RU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43A8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518141"/>
            <a:ext cx="550072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672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173"/>
            <a:ext cx="8715436" cy="65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14776"/>
          </a:xfrm>
          <a:noFill/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Полегшить користування бібліографією «Алфавітний покажчик авторів та </a:t>
            </a:r>
            <a:r>
              <a:rPr lang="uk-UA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назв</a:t>
            </a:r>
            <a:r>
              <a:rPr lang="uk-UA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i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«Зміст».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 advTm="675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715040"/>
          </a:xfrm>
          <a:noFill/>
        </p:spPr>
        <p:txBody>
          <a:bodyPr>
            <a:normAutofit/>
          </a:bodyPr>
          <a:lstStyle/>
          <a:p>
            <a:pPr marL="715963" indent="442913" algn="l" defTabSz="381000">
              <a:tabLst>
                <a:tab pos="4313238" algn="l"/>
              </a:tabLst>
            </a:pP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Даний бібліографічний</a:t>
            </a:r>
            <a:b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 посібник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буде цікавий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 бібліотечним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викладачам, вчителям та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 учням загальноосвітніх</a:t>
            </a:r>
            <a:b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шкіл, краєзнавцям та всім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 хто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цікавиться історією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sz="3800" b="1" i="1" dirty="0" err="1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м.Збараж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612A0F"/>
                </a:solidFill>
              </a:rPr>
              <a:t/>
            </a:r>
            <a:br>
              <a:rPr lang="ru-RU" dirty="0" smtClean="0">
                <a:solidFill>
                  <a:srgbClr val="612A0F"/>
                </a:solidFill>
              </a:rPr>
            </a:br>
            <a:endParaRPr lang="ru-RU" dirty="0">
              <a:solidFill>
                <a:srgbClr val="612A0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807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BDEEFF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Електронну версію посібника розміщено на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веб-сайті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Збаразької ЦБС: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u="sng" dirty="0" smtClean="0">
                <a:solidFill>
                  <a:srgbClr val="1727BF"/>
                </a:solidFill>
                <a:hlinkClick r:id="rId3"/>
              </a:rPr>
              <a:t>http://www.zbarazh-library.com.ua</a:t>
            </a:r>
            <a:endParaRPr lang="ru-RU" sz="3600" b="1" i="1" dirty="0">
              <a:solidFill>
                <a:srgbClr val="1727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6593" t="8791" r="9897" b="6230"/>
          <a:stretch>
            <a:fillRect/>
          </a:stretch>
        </p:blipFill>
        <p:spPr bwMode="auto">
          <a:xfrm>
            <a:off x="1000100" y="1624247"/>
            <a:ext cx="6858048" cy="52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362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14000" dirty="0" smtClean="0">
                <a:solidFill>
                  <a:srgbClr val="9A0000"/>
                </a:solidFill>
                <a:latin typeface="Florisel script" pitchFamily="2" charset="0"/>
              </a:rPr>
              <a:t>Дякуємо </a:t>
            </a:r>
            <a:br>
              <a:rPr lang="uk-UA" sz="14000" dirty="0" smtClean="0">
                <a:solidFill>
                  <a:srgbClr val="9A0000"/>
                </a:solidFill>
                <a:latin typeface="Florisel script" pitchFamily="2" charset="0"/>
              </a:rPr>
            </a:br>
            <a:r>
              <a:rPr lang="uk-UA" sz="14000" dirty="0" smtClean="0">
                <a:solidFill>
                  <a:srgbClr val="9A0000"/>
                </a:solidFill>
                <a:latin typeface="Florisel script" pitchFamily="2" charset="0"/>
              </a:rPr>
              <a:t>за  увагу !</a:t>
            </a:r>
            <a:endParaRPr lang="ru-RU" sz="14000" dirty="0">
              <a:solidFill>
                <a:srgbClr val="9A0000"/>
              </a:solidFill>
              <a:latin typeface="Florisel script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35937" r="768"/>
          <a:stretch>
            <a:fillRect/>
          </a:stretch>
        </p:blipFill>
        <p:spPr bwMode="auto">
          <a:xfrm>
            <a:off x="285720" y="222484"/>
            <a:ext cx="8572560" cy="627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43998" cy="1357322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У чудових </a:t>
            </a:r>
            <a:r>
              <a:rPr lang="uk-UA" sz="3600" b="1" i="1" dirty="0" err="1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медоборських</a:t>
            </a:r>
            <a:r>
              <a:rPr lang="uk-UA" sz="3600" b="1" i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err="1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Товтрах</a:t>
            </a:r>
            <a:r>
              <a:rPr lang="uk-UA" sz="3600" b="1" i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, в ярках і видолинках та в широкій долині заховалось історичне і давнє українське місто Збараж, яке ще у 70-х роках  ХХ століття </a:t>
            </a:r>
            <a:r>
              <a:rPr lang="uk-UA" sz="3600" b="1" i="1" dirty="0" err="1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занесено</a:t>
            </a:r>
            <a:r>
              <a:rPr lang="uk-UA" sz="3600" b="1" i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у реєстр міст-заповідників України.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61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95" t="10781" r="1695" b="1889"/>
          <a:stretch>
            <a:fillRect/>
          </a:stretch>
        </p:blipFill>
        <p:spPr bwMode="auto">
          <a:xfrm>
            <a:off x="195763" y="0"/>
            <a:ext cx="873395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643446"/>
            <a:ext cx="8572560" cy="1500198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Матеріали </a:t>
            </a:r>
            <a:r>
              <a:rPr lang="uk-UA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згруповані </a:t>
            </a:r>
            <a:r>
              <a:rPr lang="uk-UA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одинадцяти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розділах, </a:t>
            </a:r>
            <a:r>
              <a:rPr lang="uk-UA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алфавітом авторів та назв творів.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1237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BCFAB"/>
          </a:solidFill>
        </p:spPr>
        <p:txBody>
          <a:bodyPr>
            <a:normAutofit/>
          </a:bodyPr>
          <a:lstStyle/>
          <a:p>
            <a:pPr marL="4035425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 даному бібліографічному посібнику зроблена спроба по можливості щонайповніше зібрати та описати твори  про історію Збаража, його видатних людей.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Documents and Settings\Administrator\Рабочий стол\ФОТО Посіб\SH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6949" t="3288" r="6780" b="3609"/>
          <a:stretch>
            <a:fillRect/>
          </a:stretch>
        </p:blipFill>
        <p:spPr bwMode="auto">
          <a:xfrm>
            <a:off x="0" y="214290"/>
            <a:ext cx="3929058" cy="63103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15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285728"/>
            <a:ext cx="487325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48919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6858000"/>
          </a:xfrm>
          <a:solidFill>
            <a:srgbClr val="FDCBA5"/>
          </a:solidFill>
          <a:ln>
            <a:noFill/>
          </a:ln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uk-UA" sz="3600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br>
              <a:rPr lang="uk-UA" sz="3600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853A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Посібник  </a:t>
            </a:r>
            <a:br>
              <a:rPr lang="uk-UA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відкриває розділ </a:t>
            </a:r>
            <a:br>
              <a:rPr lang="uk-UA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«Збараж: від витоків минулого до сучасності», де зібрано матеріал про заснування, становлення міста, архітектурно-історичну спадщину.</a:t>
            </a:r>
            <a:r>
              <a:rPr lang="ru-RU" sz="4800" dirty="0" smtClean="0">
                <a:ea typeface="Calibri"/>
                <a:cs typeface="Times New Roman"/>
              </a:rPr>
              <a:t/>
            </a:r>
            <a:br>
              <a:rPr lang="ru-RU" sz="4800" dirty="0" smtClean="0">
                <a:ea typeface="Calibri"/>
                <a:cs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1353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0830" t="39823" r="6588" b="18694"/>
          <a:stretch>
            <a:fillRect/>
          </a:stretch>
        </p:blipFill>
        <p:spPr bwMode="auto">
          <a:xfrm>
            <a:off x="785786" y="1500174"/>
            <a:ext cx="801820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72098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>У другому розділі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«Піднята завіса над минулим (археологія)» </a:t>
            </a:r>
            <a: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743A82"/>
                </a:solidFill>
                <a:latin typeface="Times New Roman" pitchFamily="18" charset="0"/>
                <a:cs typeface="Times New Roman" pitchFamily="18" charset="0"/>
              </a:rPr>
              <a:t>поданий бібліографічний матеріал про археологічні розкопки, дослідження невідомих сторінок минулого.</a:t>
            </a:r>
            <a:r>
              <a:rPr lang="ru-RU" dirty="0" smtClean="0">
                <a:solidFill>
                  <a:srgbClr val="743A82"/>
                </a:solidFill>
              </a:rPr>
              <a:t/>
            </a:r>
            <a:br>
              <a:rPr lang="ru-RU" dirty="0" smtClean="0">
                <a:solidFill>
                  <a:srgbClr val="743A82"/>
                </a:solidFill>
              </a:rPr>
            </a:br>
            <a:endParaRPr lang="ru-RU" dirty="0">
              <a:solidFill>
                <a:srgbClr val="743A8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164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10000"/>
          </a:blip>
          <a:srcRect t="5397" r="6514" b="6583"/>
          <a:stretch>
            <a:fillRect/>
          </a:stretch>
        </p:blipFill>
        <p:spPr bwMode="auto">
          <a:xfrm>
            <a:off x="0" y="428603"/>
            <a:ext cx="9144000" cy="577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144000" cy="63579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uk-UA" sz="4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Наступні два розділи </a:t>
            </a:r>
            <a:r>
              <a:rPr lang="uk-UA" sz="5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«Доленосні віхи історії розповідають»</a:t>
            </a:r>
            <a:r>
              <a:rPr lang="uk-UA" sz="4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5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«Збараж від початку ХХ століття і до сьогодення» </a:t>
            </a:r>
            <a:r>
              <a:rPr lang="uk-UA" sz="46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узагальнили матеріал про історію </a:t>
            </a:r>
            <a:r>
              <a:rPr lang="uk-UA" sz="4600" b="1" i="1" dirty="0" err="1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Збаражчини</a:t>
            </a:r>
            <a:r>
              <a:rPr lang="uk-UA" sz="46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 в період визвольної війни українського народу під проводом Богдана Хмельницького 1648-1657 років, облогу Збаража 1649 року, про місто і околицю у роки Першої та Другої світових воєн, відродження та сьогодення.</a:t>
            </a:r>
            <a:endParaRPr lang="ru-RU" sz="4600" b="1" i="1" dirty="0" smtClean="0">
              <a:solidFill>
                <a:srgbClr val="612A0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015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7386"/>
          <a:stretch>
            <a:fillRect/>
          </a:stretch>
        </p:blipFill>
        <p:spPr bwMode="auto">
          <a:xfrm>
            <a:off x="785786" y="2274574"/>
            <a:ext cx="7539157" cy="45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8652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Окремим розділом </a:t>
            </a:r>
            <a:r>
              <a:rPr lang="uk-UA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«Духовні обереги краю» 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представленні істинні скарби національних традицій, обрядів, </a:t>
            </a:r>
            <a:r>
              <a:rPr lang="uk-UA" sz="3800" b="1" i="1" dirty="0" err="1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непору-шні</a:t>
            </a:r>
            <a:r>
              <a:rPr lang="uk-UA" sz="3800" b="1" i="1" dirty="0" smtClean="0">
                <a:solidFill>
                  <a:srgbClr val="612A0F"/>
                </a:solidFill>
                <a:latin typeface="Times New Roman" pitchFamily="18" charset="0"/>
                <a:cs typeface="Times New Roman" pitchFamily="18" charset="0"/>
              </a:rPr>
              <a:t> засади християнської моралі та духовності.</a:t>
            </a:r>
            <a:endParaRPr lang="ru-RU" sz="3800" b="1" i="1" dirty="0" smtClean="0">
              <a:solidFill>
                <a:srgbClr val="612A0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85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Наступний розділ розповідає про пам’ятники, меморіальні дошки та пам’ятні знаки міста.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705" t="19043" r="10927" b="16211"/>
          <a:stretch>
            <a:fillRect/>
          </a:stretch>
        </p:blipFill>
        <p:spPr bwMode="auto">
          <a:xfrm>
            <a:off x="1000100" y="0"/>
            <a:ext cx="722780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451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6.8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203</Words>
  <Application>Microsoft Office PowerPoint</Application>
  <PresentationFormat>Экран (4:3)</PresentationFormat>
  <Paragraphs>18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Збараж …  Ця назва звучить як пісня, як музика. У ньому ніжність, краса, урочистість, якесь сяйво і щось щемливе, радісно тепле…       </vt:lpstr>
      <vt:lpstr>У чудових медоборських Товтрах, в ярках і видолинках та в широкій долині заховалось історичне і давнє українське місто Збараж, яке ще у 70-х роках  ХХ століття занесено у реєстр міст-заповідників України.  </vt:lpstr>
      <vt:lpstr>    Матеріали згруповані в одинадцяти розділах, за алфавітом авторів та назв творів.   </vt:lpstr>
      <vt:lpstr>В даному бібліографічному посібнику зроблена спроба по можливості щонайповніше зібрати та описати твори  про історію Збаража, його видатних людей. </vt:lpstr>
      <vt:lpstr>                                                     Посібник   відкриває розділ   «Збараж: від витоків минулого до сучасності», де зібрано матеріал про заснування, становлення міста, архітектурно-історичну спадщину.  </vt:lpstr>
      <vt:lpstr>    У другому розділі «Піднята завіса над минулим (археологія)»        поданий бібліографічний матеріал про археологічні розкопки, дослідження невідомих сторінок минулого. </vt:lpstr>
      <vt:lpstr>Слайд 7</vt:lpstr>
      <vt:lpstr>Слайд 8</vt:lpstr>
      <vt:lpstr>       Наступний розділ розповідає про пам’ятники, меморіальні дошки та пам’ятні знаки міста. </vt:lpstr>
      <vt:lpstr>Про  негаснучий факел просвітництва  у  Збаражі зібрані матеріали  у сьомому  розділі.</vt:lpstr>
      <vt:lpstr> У восьмому та дев’ятому розділах «Видатні люди Збаража» та «Почесні громадяни  м. Збараж» розміщено інформацію про людей різних професій, які своєю працею внесли гідний вклад у розвиток міста.  </vt:lpstr>
      <vt:lpstr> У наступному розділі можна ознайомитися з видатними людьми які побували у нашому краї.  </vt:lpstr>
      <vt:lpstr>Про життєві та творчі шляхи літераторів Збаража розповідає останній розділ «Ім’я в літературі». </vt:lpstr>
      <vt:lpstr>Даний посібник містить матеріали які знаходяться у фонді Збаразької центральної бібліотеки. </vt:lpstr>
      <vt:lpstr>Полегшить користування бібліографією «Алфавітний покажчик авторів та  назв» і «Зміст». </vt:lpstr>
      <vt:lpstr>Даний бібліографічний  посібник буде цікавий   бібліотечним працівникам,  викладачам, вчителям та   учням загальноосвітніх  шкіл, краєзнавцям та всім   хто цікавиться історією                   м.Збараж. </vt:lpstr>
      <vt:lpstr>Електронну версію посібника розміщено на веб-сайті Збаразької ЦБС:  http://www.zbarazh-library.com.ua</vt:lpstr>
      <vt:lpstr>Дякуємо  за 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Збараж …  Ця назва звучить як пісня, як музика. У ньому ніжність, краса, урочистість, якесь сяйво і щось щемливе, радісно тепле…       </dc:title>
  <cp:lastModifiedBy>Admin</cp:lastModifiedBy>
  <cp:revision>80</cp:revision>
  <dcterms:modified xsi:type="dcterms:W3CDTF">2013-11-22T13:49:32Z</dcterms:modified>
</cp:coreProperties>
</file>